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Amatic SC" panose="00000500000000000000" pitchFamily="2" charset="-79"/>
      <p:regular r:id="rId37"/>
      <p:bold r:id="rId38"/>
    </p:embeddedFont>
    <p:embeddedFont>
      <p:font typeface="Source Code Pro" panose="020B0509030403020204" pitchFamily="49"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56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c6f59039d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c6f5903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454b16ce4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454b16ce4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54b16ce4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54b16ce4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454b16ce4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454b16ce4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454b16ce4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454b16ce4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54b16ce4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54b16ce4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Fuente: https://www.uchile.cl/noticias/173923/derecho-humano-al-agua-potable-y-al-saneamiento-en-el-ambito-rural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54b16ce4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54b16ce4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454b16ce4d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454b16ce4d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454b16ce4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454b16ce4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454b16ce4d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454b16ce4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454b16ce4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454b16ce4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422d671d8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422d671d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454b16ce4d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454b16ce4d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454b16ce4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454b16ce4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454b16ce4d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454b16ce4d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454b16ce4d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454b16ce4d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454b16ce4d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454b16ce4d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454b16ce4d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454b16ce4d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454b16ce4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454b16ce4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454b16ce4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454b16ce4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454b16ce4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454b16ce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44a68899ef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44a68899e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422d671d8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422d671d8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454b16ce4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454b16ce4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454b16ce4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454b16ce4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454b16ce4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454b16ce4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454b16ce4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454b16ce4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454b16ce4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454b16ce4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454b16ce4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454b16ce4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454b16ce4d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454b16ce4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454b16ce4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454b16ce4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454b16ce4d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454b16ce4d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454b16ce4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454b16ce4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160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160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160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160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160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160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160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1600"/>
              </a:spcBef>
              <a:spcAft>
                <a:spcPts val="160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1600"/>
              </a:spcBef>
              <a:spcAft>
                <a:spcPts val="0"/>
              </a:spcAft>
              <a:buClr>
                <a:schemeClr val="accent1"/>
              </a:buClr>
              <a:buSzPts val="1400"/>
              <a:buChar char="○"/>
              <a:defRPr>
                <a:solidFill>
                  <a:schemeClr val="accent1"/>
                </a:solidFill>
                <a:highlight>
                  <a:schemeClr val="lt1"/>
                </a:highlight>
              </a:defRPr>
            </a:lvl2pPr>
            <a:lvl3pPr marL="1371600" lvl="2" indent="-317500">
              <a:spcBef>
                <a:spcPts val="1600"/>
              </a:spcBef>
              <a:spcAft>
                <a:spcPts val="0"/>
              </a:spcAft>
              <a:buClr>
                <a:schemeClr val="accent1"/>
              </a:buClr>
              <a:buSzPts val="1400"/>
              <a:buChar char="■"/>
              <a:defRPr>
                <a:solidFill>
                  <a:schemeClr val="accent1"/>
                </a:solidFill>
                <a:highlight>
                  <a:schemeClr val="lt1"/>
                </a:highlight>
              </a:defRPr>
            </a:lvl3pPr>
            <a:lvl4pPr marL="1828800" lvl="3" indent="-317500">
              <a:spcBef>
                <a:spcPts val="1600"/>
              </a:spcBef>
              <a:spcAft>
                <a:spcPts val="0"/>
              </a:spcAft>
              <a:buClr>
                <a:schemeClr val="accent1"/>
              </a:buClr>
              <a:buSzPts val="1400"/>
              <a:buChar char="●"/>
              <a:defRPr>
                <a:solidFill>
                  <a:schemeClr val="accent1"/>
                </a:solidFill>
                <a:highlight>
                  <a:schemeClr val="lt1"/>
                </a:highlight>
              </a:defRPr>
            </a:lvl4pPr>
            <a:lvl5pPr marL="2286000" lvl="4" indent="-317500">
              <a:spcBef>
                <a:spcPts val="1600"/>
              </a:spcBef>
              <a:spcAft>
                <a:spcPts val="0"/>
              </a:spcAft>
              <a:buClr>
                <a:schemeClr val="accent1"/>
              </a:buClr>
              <a:buSzPts val="1400"/>
              <a:buChar char="○"/>
              <a:defRPr>
                <a:solidFill>
                  <a:schemeClr val="accent1"/>
                </a:solidFill>
                <a:highlight>
                  <a:schemeClr val="lt1"/>
                </a:highlight>
              </a:defRPr>
            </a:lvl5pPr>
            <a:lvl6pPr marL="2743200" lvl="5" indent="-317500">
              <a:spcBef>
                <a:spcPts val="1600"/>
              </a:spcBef>
              <a:spcAft>
                <a:spcPts val="0"/>
              </a:spcAft>
              <a:buClr>
                <a:schemeClr val="accent1"/>
              </a:buClr>
              <a:buSzPts val="1400"/>
              <a:buChar char="■"/>
              <a:defRPr>
                <a:solidFill>
                  <a:schemeClr val="accent1"/>
                </a:solidFill>
                <a:highlight>
                  <a:schemeClr val="lt1"/>
                </a:highlight>
              </a:defRPr>
            </a:lvl6pPr>
            <a:lvl7pPr marL="3200400" lvl="6" indent="-317500">
              <a:spcBef>
                <a:spcPts val="1600"/>
              </a:spcBef>
              <a:spcAft>
                <a:spcPts val="0"/>
              </a:spcAft>
              <a:buClr>
                <a:schemeClr val="accent1"/>
              </a:buClr>
              <a:buSzPts val="1400"/>
              <a:buChar char="●"/>
              <a:defRPr>
                <a:solidFill>
                  <a:schemeClr val="accent1"/>
                </a:solidFill>
                <a:highlight>
                  <a:schemeClr val="lt1"/>
                </a:highlight>
              </a:defRPr>
            </a:lvl7pPr>
            <a:lvl8pPr marL="3657600" lvl="7" indent="-317500">
              <a:spcBef>
                <a:spcPts val="1600"/>
              </a:spcBef>
              <a:spcAft>
                <a:spcPts val="0"/>
              </a:spcAft>
              <a:buClr>
                <a:schemeClr val="accent1"/>
              </a:buClr>
              <a:buSzPts val="1400"/>
              <a:buChar char="○"/>
              <a:defRPr>
                <a:solidFill>
                  <a:schemeClr val="accent1"/>
                </a:solidFill>
                <a:highlight>
                  <a:schemeClr val="lt1"/>
                </a:highlight>
              </a:defRPr>
            </a:lvl8pPr>
            <a:lvl9pPr marL="4114800" lvl="8" indent="-317500">
              <a:spcBef>
                <a:spcPts val="1600"/>
              </a:spcBef>
              <a:spcAft>
                <a:spcPts val="160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hyperlink" Target="https://www.youtube.com/watch?v=u4kQWvUv_Ns" TargetMode="External"/><Relationship Id="rId5" Type="http://schemas.openxmlformats.org/officeDocument/2006/relationships/image" Target="../media/image12.png"/><Relationship Id="rId4" Type="http://schemas.openxmlformats.org/officeDocument/2006/relationships/hyperlink" Target="https://edition.cnn.com/2021/11/10/india/india-toxic-foam-intl-hnk/index.html#:~:text=The%20white%20froth%2C%20a%20mixture,the%20Himalayas%20through%20several%20stat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Ingeniería y Desarrollo Sostenible</a:t>
            </a:r>
            <a:endParaRPr/>
          </a:p>
        </p:txBody>
      </p:sp>
      <p:sp>
        <p:nvSpPr>
          <p:cNvPr id="57" name="Google Shape;57;p13"/>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Clase 4: Institucionalidad Internacional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Hambre Cero</a:t>
            </a:r>
            <a:endParaRPr/>
          </a:p>
        </p:txBody>
      </p:sp>
      <p:sp>
        <p:nvSpPr>
          <p:cNvPr id="116" name="Google Shape;116;p22"/>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a:t>Un mundo con hambre cero puede influir positivamente en nuestra economía, así como en la salud, la educación, la igualdad y el desarrollo social.</a:t>
            </a:r>
            <a:endParaRPr/>
          </a:p>
          <a:p>
            <a:pPr marL="0" lvl="0" indent="0" algn="l" rtl="0">
              <a:spcBef>
                <a:spcPts val="1600"/>
              </a:spcBef>
              <a:spcAft>
                <a:spcPts val="1600"/>
              </a:spcAft>
              <a:buNone/>
            </a:pPr>
            <a:r>
              <a:rPr lang="en"/>
              <a:t>Para alimentar a los 795 millones de personas que actualmente pasan hambre y a los 2.000 millones de personas más que se calcula que estarán en esa situación al 2050, es preciso hacer profundos cambios en el sistema agroalimentario mundial.</a:t>
            </a:r>
            <a:endParaRPr/>
          </a:p>
        </p:txBody>
      </p:sp>
      <p:pic>
        <p:nvPicPr>
          <p:cNvPr id="117" name="Google Shape;117;p22"/>
          <p:cNvPicPr preferRelativeResize="0"/>
          <p:nvPr/>
        </p:nvPicPr>
        <p:blipFill>
          <a:blip r:embed="rId3">
            <a:alphaModFix/>
          </a:blip>
          <a:stretch>
            <a:fillRect/>
          </a:stretch>
        </p:blipFill>
        <p:spPr>
          <a:xfrm>
            <a:off x="152400" y="1246250"/>
            <a:ext cx="4527601" cy="3018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Salud y bienestar</a:t>
            </a:r>
            <a:endParaRPr/>
          </a:p>
        </p:txBody>
      </p:sp>
      <p:sp>
        <p:nvSpPr>
          <p:cNvPr id="123" name="Google Shape;123;p23"/>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Garantizar una vida sana y promover el bienestar de todos a todas las edades es importante para la construcción de sociedades prósperas.</a:t>
            </a:r>
            <a:endParaRPr/>
          </a:p>
          <a:p>
            <a:pPr marL="0" lvl="0" indent="0" algn="l" rtl="0">
              <a:spcBef>
                <a:spcPts val="1600"/>
              </a:spcBef>
              <a:spcAft>
                <a:spcPts val="1600"/>
              </a:spcAft>
              <a:buNone/>
            </a:pPr>
            <a:r>
              <a:rPr lang="en"/>
              <a:t>Cada año siguen muriendo más de 6 millones de niños menores de 5 años, y sólo la mitad de todas las mujeres de las regiones en desarrollo tienen acceso a la asistencia sanitaria que necesitan. En 2021, el promedio de espera por una cirugía no GES en el sistema público en Chile fue de 597 días. </a:t>
            </a:r>
            <a:endParaRPr/>
          </a:p>
        </p:txBody>
      </p:sp>
      <p:pic>
        <p:nvPicPr>
          <p:cNvPr id="124" name="Google Shape;124;p23"/>
          <p:cNvPicPr preferRelativeResize="0"/>
          <p:nvPr/>
        </p:nvPicPr>
        <p:blipFill>
          <a:blip r:embed="rId3">
            <a:alphaModFix/>
          </a:blip>
          <a:stretch>
            <a:fillRect/>
          </a:stretch>
        </p:blipFill>
        <p:spPr>
          <a:xfrm>
            <a:off x="4464000" y="1246250"/>
            <a:ext cx="4527600" cy="27384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 Educación de calidad</a:t>
            </a:r>
            <a:endParaRPr/>
          </a:p>
        </p:txBody>
      </p:sp>
      <p:sp>
        <p:nvSpPr>
          <p:cNvPr id="130" name="Google Shape;130;p24"/>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a:t>La educación contribuye a reducir las desigualdades y a lograr la igualdad de género. Empodera a las personas para que lleven una vida más saludable y sostenible. Es fundamental para fomentar la tolerancia entre las personas y contribuye a crear sociedades más pacíficas.</a:t>
            </a:r>
            <a:endParaRPr/>
          </a:p>
          <a:p>
            <a:pPr marL="0" lvl="0" indent="0" algn="l" rtl="0">
              <a:spcBef>
                <a:spcPts val="1600"/>
              </a:spcBef>
              <a:spcAft>
                <a:spcPts val="1600"/>
              </a:spcAft>
              <a:buNone/>
            </a:pPr>
            <a:r>
              <a:rPr lang="en"/>
              <a:t>En Chile, el 2018 sólo el 30% de los estudiantes de escuelas públicas que tomaron la PSU obtuvieron un puntaje lo suficientemente alto para postularse a la universidad, en comparación con el 79% de los estudiantes de escuelas privadas.</a:t>
            </a:r>
            <a:endParaRPr/>
          </a:p>
        </p:txBody>
      </p:sp>
      <p:sp>
        <p:nvSpPr>
          <p:cNvPr id="131" name="Google Shape;131;p24"/>
          <p:cNvSpPr txBox="1">
            <a:spLocks noGrp="1"/>
          </p:cNvSpPr>
          <p:nvPr>
            <p:ph type="body" idx="2"/>
          </p:nvPr>
        </p:nvSpPr>
        <p:spPr>
          <a:xfrm>
            <a:off x="0" y="4804500"/>
            <a:ext cx="4671000" cy="3390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600"/>
              </a:spcAft>
              <a:buNone/>
            </a:pPr>
            <a:r>
              <a:rPr lang="en" sz="900"/>
              <a:t>Fuente: https://time.com/5770308/chile-student-protests/</a:t>
            </a:r>
            <a:endParaRPr sz="900"/>
          </a:p>
        </p:txBody>
      </p:sp>
      <p:pic>
        <p:nvPicPr>
          <p:cNvPr id="132" name="Google Shape;132;p24"/>
          <p:cNvPicPr preferRelativeResize="0"/>
          <p:nvPr/>
        </p:nvPicPr>
        <p:blipFill>
          <a:blip r:embed="rId3">
            <a:alphaModFix/>
          </a:blip>
          <a:stretch>
            <a:fillRect/>
          </a:stretch>
        </p:blipFill>
        <p:spPr>
          <a:xfrm>
            <a:off x="152400" y="1246250"/>
            <a:ext cx="4527600" cy="30165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 Igualdad de género</a:t>
            </a:r>
            <a:endParaRPr/>
          </a:p>
        </p:txBody>
      </p:sp>
      <p:sp>
        <p:nvSpPr>
          <p:cNvPr id="138" name="Google Shape;138;p2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a:t>Las mujeres y las niñas representan la mitad de la población mundial, y por lo tanto, también la mitad de su potencial. Promover la igualdad de género es esencial en todos los ámbitos de una sociedad sana: desde la reducción de la pobreza hasta la promoción de la salud, la educación, la protección y el bienestar de las niñas y los niños.</a:t>
            </a:r>
            <a:endParaRPr/>
          </a:p>
          <a:p>
            <a:pPr marL="0" lvl="0" indent="0" algn="l" rtl="0">
              <a:spcBef>
                <a:spcPts val="1600"/>
              </a:spcBef>
              <a:spcAft>
                <a:spcPts val="1600"/>
              </a:spcAft>
              <a:buNone/>
            </a:pPr>
            <a:r>
              <a:rPr lang="en"/>
              <a:t>En 2020, las mujeres ganaron en promedio un 20,4% menos que los hombres. Tras la pandemia, 1.4 millones de mujeres no buscaron trabajo o no estuvieron disponibles para trabajar remuneradamente por responsabilidades familiares permanentes, como el cuidado de hijos o padres.</a:t>
            </a:r>
            <a:endParaRPr/>
          </a:p>
        </p:txBody>
      </p:sp>
      <p:sp>
        <p:nvSpPr>
          <p:cNvPr id="139" name="Google Shape;139;p25"/>
          <p:cNvSpPr txBox="1">
            <a:spLocks noGrp="1"/>
          </p:cNvSpPr>
          <p:nvPr>
            <p:ph type="body" idx="2"/>
          </p:nvPr>
        </p:nvSpPr>
        <p:spPr>
          <a:xfrm>
            <a:off x="0" y="4804500"/>
            <a:ext cx="9144000" cy="3390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600"/>
              </a:spcAft>
              <a:buNone/>
            </a:pPr>
            <a:r>
              <a:rPr lang="en" sz="900"/>
              <a:t>Fuente: https://www.ine.cl/prensa/2022/03/04/cu%C3%A1l-es-la-realidad-actual-de-las-mujeres-en-chile-en-el-%C3%A1mbito-laboral</a:t>
            </a:r>
            <a:endParaRPr sz="900"/>
          </a:p>
        </p:txBody>
      </p:sp>
      <p:pic>
        <p:nvPicPr>
          <p:cNvPr id="140" name="Google Shape;140;p25"/>
          <p:cNvPicPr preferRelativeResize="0"/>
          <p:nvPr/>
        </p:nvPicPr>
        <p:blipFill>
          <a:blip r:embed="rId3">
            <a:alphaModFix/>
          </a:blip>
          <a:stretch>
            <a:fillRect/>
          </a:stretch>
        </p:blipFill>
        <p:spPr>
          <a:xfrm>
            <a:off x="4464000" y="1246250"/>
            <a:ext cx="4527600" cy="27165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6. Agua limpia y saneamiento</a:t>
            </a:r>
            <a:endParaRPr/>
          </a:p>
        </p:txBody>
      </p:sp>
      <p:sp>
        <p:nvSpPr>
          <p:cNvPr id="146" name="Google Shape;146;p26"/>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Aproximadamente 1.800 millones de personas en el mundo utilizan una fuente de agua potable que está contaminada por restos fecales. Más del 80% de las aguas residuales resultantes de la actividad humana se vierte en los ríos o en el mar sin ningún tratamiento.</a:t>
            </a:r>
            <a:endParaRPr/>
          </a:p>
          <a:p>
            <a:pPr marL="0" lvl="0" indent="0" algn="l" rtl="0">
              <a:spcBef>
                <a:spcPts val="1600"/>
              </a:spcBef>
              <a:spcAft>
                <a:spcPts val="1600"/>
              </a:spcAft>
              <a:buNone/>
            </a:pPr>
            <a:r>
              <a:rPr lang="en"/>
              <a:t>En Chile, la escasez de agua afecta a cerca de un millón de personas. 47.2% de la población rural en Chile no tiene abastecimiento formal de agua potable.</a:t>
            </a:r>
            <a:endParaRPr/>
          </a:p>
        </p:txBody>
      </p:sp>
      <p:pic>
        <p:nvPicPr>
          <p:cNvPr id="147" name="Google Shape;147;p26"/>
          <p:cNvPicPr preferRelativeResize="0"/>
          <p:nvPr/>
        </p:nvPicPr>
        <p:blipFill>
          <a:blip r:embed="rId3">
            <a:alphaModFix/>
          </a:blip>
          <a:stretch>
            <a:fillRect/>
          </a:stretch>
        </p:blipFill>
        <p:spPr>
          <a:xfrm>
            <a:off x="152400" y="1246250"/>
            <a:ext cx="4527601" cy="2812064"/>
          </a:xfrm>
          <a:prstGeom prst="rect">
            <a:avLst/>
          </a:prstGeom>
          <a:noFill/>
          <a:ln>
            <a:noFill/>
          </a:ln>
        </p:spPr>
      </p:pic>
      <p:pic>
        <p:nvPicPr>
          <p:cNvPr id="148" name="Google Shape;148;p26">
            <a:hlinkClick r:id="rId4"/>
          </p:cNvPr>
          <p:cNvPicPr preferRelativeResize="0"/>
          <p:nvPr/>
        </p:nvPicPr>
        <p:blipFill>
          <a:blip r:embed="rId5">
            <a:alphaModFix/>
          </a:blip>
          <a:stretch>
            <a:fillRect/>
          </a:stretch>
        </p:blipFill>
        <p:spPr>
          <a:xfrm>
            <a:off x="152400" y="4156022"/>
            <a:ext cx="1433842" cy="801000"/>
          </a:xfrm>
          <a:prstGeom prst="rect">
            <a:avLst/>
          </a:prstGeom>
          <a:noFill/>
          <a:ln>
            <a:noFill/>
          </a:ln>
        </p:spPr>
      </p:pic>
      <p:pic>
        <p:nvPicPr>
          <p:cNvPr id="149" name="Google Shape;149;p26">
            <a:hlinkClick r:id="rId6"/>
          </p:cNvPr>
          <p:cNvPicPr preferRelativeResize="0"/>
          <p:nvPr/>
        </p:nvPicPr>
        <p:blipFill>
          <a:blip r:embed="rId7">
            <a:alphaModFix/>
          </a:blip>
          <a:stretch>
            <a:fillRect/>
          </a:stretch>
        </p:blipFill>
        <p:spPr>
          <a:xfrm>
            <a:off x="1693627" y="4152366"/>
            <a:ext cx="1433849" cy="8046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 Energía Asequible y no contaminante</a:t>
            </a:r>
            <a:endParaRPr/>
          </a:p>
        </p:txBody>
      </p:sp>
      <p:sp>
        <p:nvSpPr>
          <p:cNvPr id="155" name="Google Shape;155;p27"/>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Más de 1.200 millones de personas viven sin electricidad. Un sistema energético bien establecido apoya a todos los sectores: desde las empresas, la medicina y la educación hasta la agricultura, las infraestructuras, las comunicaciones y la alta tecnología.</a:t>
            </a:r>
            <a:endParaRPr/>
          </a:p>
          <a:p>
            <a:pPr marL="0" lvl="0" indent="0" algn="l" rtl="0">
              <a:spcBef>
                <a:spcPts val="1600"/>
              </a:spcBef>
              <a:spcAft>
                <a:spcPts val="1600"/>
              </a:spcAft>
              <a:buNone/>
            </a:pPr>
            <a:r>
              <a:rPr lang="en"/>
              <a:t>En Chile, un 29.3% de la población vive en una situación de pobreza energética, que incluye carencias en confort térmico, calentamiento de agua, refrigeración y cocción de alimentos.</a:t>
            </a:r>
            <a:endParaRPr/>
          </a:p>
        </p:txBody>
      </p:sp>
      <p:pic>
        <p:nvPicPr>
          <p:cNvPr id="156" name="Google Shape;156;p27"/>
          <p:cNvPicPr preferRelativeResize="0"/>
          <p:nvPr/>
        </p:nvPicPr>
        <p:blipFill>
          <a:blip r:embed="rId3">
            <a:alphaModFix/>
          </a:blip>
          <a:stretch>
            <a:fillRect/>
          </a:stretch>
        </p:blipFill>
        <p:spPr>
          <a:xfrm>
            <a:off x="4572000" y="1840443"/>
            <a:ext cx="4571999" cy="2116670"/>
          </a:xfrm>
          <a:prstGeom prst="rect">
            <a:avLst/>
          </a:prstGeom>
          <a:noFill/>
          <a:ln>
            <a:noFill/>
          </a:ln>
        </p:spPr>
      </p:pic>
      <p:sp>
        <p:nvSpPr>
          <p:cNvPr id="157" name="Google Shape;157;p27"/>
          <p:cNvSpPr txBox="1">
            <a:spLocks noGrp="1"/>
          </p:cNvSpPr>
          <p:nvPr>
            <p:ph type="body" idx="2"/>
          </p:nvPr>
        </p:nvSpPr>
        <p:spPr>
          <a:xfrm>
            <a:off x="0" y="4804500"/>
            <a:ext cx="9144000" cy="3390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600"/>
              </a:spcAft>
              <a:buNone/>
            </a:pPr>
            <a:r>
              <a:rPr lang="en" sz="900"/>
              <a:t>Fuente: https://comisionenergia-my.sharepoint.com/personal/infoestadistica_cne_cl/Documents/energia_abierta/Centro_de_Informaci%c3%b3n/Estudios/Minerg/undp_cl_medioambiente_pobrezaenergeticaexperienciainternacional%20_5_2_18.pdf?ga=1</a:t>
            </a:r>
            <a:endParaRPr sz="9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8. Trabajo decente y crecimiento económico</a:t>
            </a:r>
            <a:endParaRPr/>
          </a:p>
        </p:txBody>
      </p:sp>
      <p:sp>
        <p:nvSpPr>
          <p:cNvPr id="163" name="Google Shape;163;p28"/>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a:t>La erradicación de la pobreza sólo es posible mediante empleos estables y bien remunerados. Toda la sociedad sale beneficiada mientras más personas sean productivas y contribuyan al crecimiento de su país.</a:t>
            </a:r>
            <a:endParaRPr/>
          </a:p>
          <a:p>
            <a:pPr marL="0" lvl="0" indent="0" algn="l" rtl="0">
              <a:spcBef>
                <a:spcPts val="1600"/>
              </a:spcBef>
              <a:spcAft>
                <a:spcPts val="1600"/>
              </a:spcAft>
              <a:buNone/>
            </a:pPr>
            <a:r>
              <a:rPr lang="en"/>
              <a:t>En Chile, de acuerdo a la encuesta CASEN 2017, sólo un 63.7% de la fuerza de trabajo tenía un contrato de trabajo escrito, mientras que un 21.4% trabaja de manera estacional u ocasional.</a:t>
            </a:r>
            <a:endParaRPr/>
          </a:p>
        </p:txBody>
      </p:sp>
      <p:pic>
        <p:nvPicPr>
          <p:cNvPr id="164" name="Google Shape;164;p28"/>
          <p:cNvPicPr preferRelativeResize="0"/>
          <p:nvPr/>
        </p:nvPicPr>
        <p:blipFill>
          <a:blip r:embed="rId3">
            <a:alphaModFix/>
          </a:blip>
          <a:stretch>
            <a:fillRect/>
          </a:stretch>
        </p:blipFill>
        <p:spPr>
          <a:xfrm>
            <a:off x="311700" y="1228675"/>
            <a:ext cx="4097801" cy="3414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9. Industria, innovación e infraestructura</a:t>
            </a:r>
            <a:endParaRPr/>
          </a:p>
        </p:txBody>
      </p:sp>
      <p:sp>
        <p:nvSpPr>
          <p:cNvPr id="170" name="Google Shape;170;p29"/>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El crecimiento económico, el desarrollo social y la acción contra el cambio climático dependen en gran medida de la inversión en infraestructuras, desarrollo industrial sostenible y progreso tecnológico.</a:t>
            </a:r>
            <a:endParaRPr/>
          </a:p>
          <a:p>
            <a:pPr marL="0" lvl="0" indent="0" algn="l" rtl="0">
              <a:spcBef>
                <a:spcPts val="1600"/>
              </a:spcBef>
              <a:spcAft>
                <a:spcPts val="1600"/>
              </a:spcAft>
              <a:buNone/>
            </a:pPr>
            <a:r>
              <a:rPr lang="en"/>
              <a:t>En Chile, se invierte menos del 0.35% del PIB en I+D, comparado con el promedio OCDE de 2.48% y sobre el 3% en países como Israel, Corea del Sur, Suecia, Alemania, Japón, Suiza, Bélgica, EEUU y Austria.</a:t>
            </a:r>
            <a:endParaRPr/>
          </a:p>
        </p:txBody>
      </p:sp>
      <p:sp>
        <p:nvSpPr>
          <p:cNvPr id="171" name="Google Shape;171;p29"/>
          <p:cNvSpPr txBox="1">
            <a:spLocks noGrp="1"/>
          </p:cNvSpPr>
          <p:nvPr>
            <p:ph type="body" idx="2"/>
          </p:nvPr>
        </p:nvSpPr>
        <p:spPr>
          <a:xfrm>
            <a:off x="0" y="4804500"/>
            <a:ext cx="9144000" cy="3390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600"/>
              </a:spcAft>
              <a:buNone/>
            </a:pPr>
            <a:r>
              <a:rPr lang="en" sz="900"/>
              <a:t>Fuente: https://observa.minciencia.gob.cl/indicadores/comparacion-internacional/gasto-en-id-respecto-al-pib</a:t>
            </a:r>
            <a:endParaRPr sz="900"/>
          </a:p>
        </p:txBody>
      </p:sp>
      <p:pic>
        <p:nvPicPr>
          <p:cNvPr id="172" name="Google Shape;172;p29"/>
          <p:cNvPicPr preferRelativeResize="0"/>
          <p:nvPr/>
        </p:nvPicPr>
        <p:blipFill>
          <a:blip r:embed="rId3">
            <a:alphaModFix/>
          </a:blip>
          <a:stretch>
            <a:fillRect/>
          </a:stretch>
        </p:blipFill>
        <p:spPr>
          <a:xfrm>
            <a:off x="4464000" y="1439850"/>
            <a:ext cx="4527600" cy="2263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10. Reducción de desigualdades</a:t>
            </a:r>
            <a:endParaRPr/>
          </a:p>
        </p:txBody>
      </p:sp>
      <p:sp>
        <p:nvSpPr>
          <p:cNvPr id="178" name="Google Shape;178;p30"/>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a:t>Las desigualdades basadas en los ingresos, el género, la edad, la discapacidad, la orientación sexual, la raza, la clase, el origen étnico, la religión y la oportunidad siguen persistiendo en todo el mundo, dentro de los países y entre ellos. En el mundo de hoy, todos estamos interconectados. Los problemas y los desafíos, ya se trate de la pobreza, el cambio climático, las migraciones o las crisis económicas, no se limitan nunca a un país o a una región.</a:t>
            </a:r>
            <a:endParaRPr/>
          </a:p>
          <a:p>
            <a:pPr marL="0" lvl="0" indent="0" algn="l" rtl="0">
              <a:spcBef>
                <a:spcPts val="1600"/>
              </a:spcBef>
              <a:spcAft>
                <a:spcPts val="0"/>
              </a:spcAft>
              <a:buNone/>
            </a:pPr>
            <a:r>
              <a:rPr lang="en"/>
              <a:t>Incluso en los países más ricos sigue habiendo comunidades que viven en la miseria. Las democracias más antiguas siguen enfrentándose al racismo, la homofobia y la transfobia, así como la intolerancia religiosa.</a:t>
            </a:r>
            <a:endParaRPr/>
          </a:p>
          <a:p>
            <a:pPr marL="0" lvl="0" indent="0" algn="l" rtl="0">
              <a:spcBef>
                <a:spcPts val="1600"/>
              </a:spcBef>
              <a:spcAft>
                <a:spcPts val="1600"/>
              </a:spcAft>
              <a:buNone/>
            </a:pPr>
            <a:r>
              <a:rPr lang="en"/>
              <a:t>No podemos lograr el desarrollo sostenible y hacer del planeta un mundo mejor para todos si hay personas a las que se priva de oportunidades, de servicios y de la posibilidad de una vida mejor.</a:t>
            </a:r>
            <a:endParaRPr/>
          </a:p>
        </p:txBody>
      </p:sp>
      <p:pic>
        <p:nvPicPr>
          <p:cNvPr id="179" name="Google Shape;179;p30"/>
          <p:cNvPicPr preferRelativeResize="0"/>
          <p:nvPr/>
        </p:nvPicPr>
        <p:blipFill>
          <a:blip r:embed="rId3">
            <a:alphaModFix/>
          </a:blip>
          <a:stretch>
            <a:fillRect/>
          </a:stretch>
        </p:blipFill>
        <p:spPr>
          <a:xfrm>
            <a:off x="311700" y="1387675"/>
            <a:ext cx="2347275" cy="1605125"/>
          </a:xfrm>
          <a:prstGeom prst="rect">
            <a:avLst/>
          </a:prstGeom>
          <a:noFill/>
          <a:ln>
            <a:noFill/>
          </a:ln>
        </p:spPr>
      </p:pic>
      <p:pic>
        <p:nvPicPr>
          <p:cNvPr id="180" name="Google Shape;180;p30"/>
          <p:cNvPicPr preferRelativeResize="0"/>
          <p:nvPr/>
        </p:nvPicPr>
        <p:blipFill>
          <a:blip r:embed="rId4">
            <a:alphaModFix/>
          </a:blip>
          <a:stretch>
            <a:fillRect/>
          </a:stretch>
        </p:blipFill>
        <p:spPr>
          <a:xfrm>
            <a:off x="2658975" y="2995156"/>
            <a:ext cx="2084450" cy="1388769"/>
          </a:xfrm>
          <a:prstGeom prst="rect">
            <a:avLst/>
          </a:prstGeom>
          <a:noFill/>
          <a:ln>
            <a:noFill/>
          </a:ln>
        </p:spPr>
      </p:pic>
      <p:pic>
        <p:nvPicPr>
          <p:cNvPr id="181" name="Google Shape;181;p30"/>
          <p:cNvPicPr preferRelativeResize="0"/>
          <p:nvPr/>
        </p:nvPicPr>
        <p:blipFill rotWithShape="1">
          <a:blip r:embed="rId5">
            <a:alphaModFix/>
          </a:blip>
          <a:srcRect l="25738" t="22984" r="22148" b="5678"/>
          <a:stretch/>
        </p:blipFill>
        <p:spPr>
          <a:xfrm>
            <a:off x="2658974" y="1387675"/>
            <a:ext cx="2084452" cy="1605125"/>
          </a:xfrm>
          <a:prstGeom prst="rect">
            <a:avLst/>
          </a:prstGeom>
          <a:noFill/>
          <a:ln>
            <a:noFill/>
          </a:ln>
        </p:spPr>
      </p:pic>
      <p:pic>
        <p:nvPicPr>
          <p:cNvPr id="182" name="Google Shape;182;p30"/>
          <p:cNvPicPr preferRelativeResize="0"/>
          <p:nvPr/>
        </p:nvPicPr>
        <p:blipFill rotWithShape="1">
          <a:blip r:embed="rId6">
            <a:alphaModFix/>
          </a:blip>
          <a:srcRect l="9276" t="10755" r="16451" b="17877"/>
          <a:stretch/>
        </p:blipFill>
        <p:spPr>
          <a:xfrm>
            <a:off x="311700" y="2995150"/>
            <a:ext cx="2347274" cy="13887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11. Ciudades y comunidades sostenibles</a:t>
            </a:r>
            <a:endParaRPr/>
          </a:p>
        </p:txBody>
      </p:sp>
      <p:sp>
        <p:nvSpPr>
          <p:cNvPr id="188" name="Google Shape;188;p31"/>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a:t>La mitad de la humanidad: 3.500 millones de personas viven actualmente en ciudades. Aunque las ciudades ocupan solo el 3% de la superficie terrestre, representan entre un 60%-80% del consumo de energía y el 75% de las emisiones de carbono. El costo de una deficiente planificación urbanística puede apreciarse en los enormes barrios marginales, el intrincado tráfico, las emisiones de GEI y los extensos suburbios de todo el mundo.</a:t>
            </a:r>
            <a:endParaRPr/>
          </a:p>
          <a:p>
            <a:pPr marL="0" lvl="0" indent="0" algn="l" rtl="0">
              <a:spcBef>
                <a:spcPts val="1600"/>
              </a:spcBef>
              <a:spcAft>
                <a:spcPts val="1600"/>
              </a:spcAft>
              <a:buNone/>
            </a:pPr>
            <a:r>
              <a:rPr lang="en"/>
              <a:t>En Chile, según el catastro de campamentos 2021 de Techo-Chile hay más de 81.000 familias viviendo en cerca de 1.000 campamentos a nivel nacional.</a:t>
            </a:r>
            <a:endParaRPr/>
          </a:p>
        </p:txBody>
      </p:sp>
      <p:pic>
        <p:nvPicPr>
          <p:cNvPr id="189" name="Google Shape;189;p31"/>
          <p:cNvPicPr preferRelativeResize="0"/>
          <p:nvPr/>
        </p:nvPicPr>
        <p:blipFill>
          <a:blip r:embed="rId3">
            <a:alphaModFix/>
          </a:blip>
          <a:stretch>
            <a:fillRect/>
          </a:stretch>
        </p:blipFill>
        <p:spPr>
          <a:xfrm>
            <a:off x="4464000" y="1246250"/>
            <a:ext cx="4527600" cy="3018400"/>
          </a:xfrm>
          <a:prstGeom prst="rect">
            <a:avLst/>
          </a:prstGeom>
          <a:noFill/>
          <a:ln>
            <a:noFill/>
          </a:ln>
        </p:spPr>
      </p:pic>
      <p:sp>
        <p:nvSpPr>
          <p:cNvPr id="190" name="Google Shape;190;p31"/>
          <p:cNvSpPr txBox="1">
            <a:spLocks noGrp="1"/>
          </p:cNvSpPr>
          <p:nvPr>
            <p:ph type="body" idx="2"/>
          </p:nvPr>
        </p:nvSpPr>
        <p:spPr>
          <a:xfrm>
            <a:off x="0" y="4804500"/>
            <a:ext cx="9144000" cy="3390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600"/>
              </a:spcAft>
              <a:buNone/>
            </a:pPr>
            <a:r>
              <a:rPr lang="en" sz="900"/>
              <a:t>Fuente: https://www.biobiochile.cl/especial/bbcl-investiga/noticias/reportajes/2022/02/27/600-mil-familias-sin-hogar-digno-la-cruda-e-historica-realidad-del-deficit-habitacional-en-chile.shtml</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Contenidos</a:t>
            </a:r>
            <a:endParaRPr/>
          </a:p>
        </p:txBody>
      </p:sp>
      <p:sp>
        <p:nvSpPr>
          <p:cNvPr id="63" name="Google Shape;63;p14"/>
          <p:cNvSpPr txBox="1">
            <a:spLocks noGrp="1"/>
          </p:cNvSpPr>
          <p:nvPr>
            <p:ph type="body" idx="1"/>
          </p:nvPr>
        </p:nvSpPr>
        <p:spPr>
          <a:xfrm>
            <a:off x="311700" y="1389600"/>
            <a:ext cx="2640900" cy="317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a:t>Instituciones Internacionales</a:t>
            </a:r>
            <a:endParaRPr/>
          </a:p>
          <a:p>
            <a:pPr marL="457200" lvl="0" indent="-304800" algn="l" rtl="0">
              <a:spcBef>
                <a:spcPts val="0"/>
              </a:spcBef>
              <a:spcAft>
                <a:spcPts val="0"/>
              </a:spcAft>
              <a:buSzPts val="1200"/>
              <a:buAutoNum type="arabicPeriod"/>
            </a:pPr>
            <a:r>
              <a:rPr lang="en"/>
              <a:t>ODS</a:t>
            </a:r>
            <a:endParaRPr/>
          </a:p>
          <a:p>
            <a:pPr marL="457200" lvl="0" indent="-304800" algn="l" rtl="0">
              <a:spcBef>
                <a:spcPts val="0"/>
              </a:spcBef>
              <a:spcAft>
                <a:spcPts val="0"/>
              </a:spcAft>
              <a:buSzPts val="1200"/>
              <a:buAutoNum type="arabicPeriod"/>
            </a:pPr>
            <a:r>
              <a:rPr lang="en"/>
              <a:t>Acuerdos Internacionales</a:t>
            </a:r>
            <a:endParaRPr/>
          </a:p>
          <a:p>
            <a:pPr marL="457200" lvl="0" indent="-304800" algn="l" rtl="0">
              <a:spcBef>
                <a:spcPts val="0"/>
              </a:spcBef>
              <a:spcAft>
                <a:spcPts val="0"/>
              </a:spcAft>
              <a:buSzPts val="1200"/>
              <a:buAutoNum type="arabicPeriod"/>
            </a:pPr>
            <a:r>
              <a:rPr lang="en"/>
              <a:t>NDCs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12. Producción y consumo responsable</a:t>
            </a:r>
            <a:endParaRPr/>
          </a:p>
        </p:txBody>
      </p:sp>
      <p:sp>
        <p:nvSpPr>
          <p:cNvPr id="196" name="Google Shape;196;p32"/>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fontScale="77500" lnSpcReduction="10000"/>
          </a:bodyPr>
          <a:lstStyle/>
          <a:p>
            <a:pPr marL="0" lvl="0" indent="0" algn="l" rtl="0">
              <a:spcBef>
                <a:spcPts val="0"/>
              </a:spcBef>
              <a:spcAft>
                <a:spcPts val="0"/>
              </a:spcAft>
              <a:buNone/>
            </a:pPr>
            <a:r>
              <a:rPr lang="en"/>
              <a:t>Si la población mundial llega a los 9.600 millones de personas al 2050, para mantener el actual estilo de vida será necesario el equivalente a casi tres planetas.</a:t>
            </a:r>
            <a:endParaRPr/>
          </a:p>
          <a:p>
            <a:pPr marL="0" lvl="0" indent="0" algn="l" rtl="0">
              <a:spcBef>
                <a:spcPts val="1600"/>
              </a:spcBef>
              <a:spcAft>
                <a:spcPts val="0"/>
              </a:spcAft>
              <a:buNone/>
            </a:pPr>
            <a:r>
              <a:rPr lang="en"/>
              <a:t>Cada año, alrededor de un tercio de todos los alimentos producidos: 1.300 millones de toneladas termina pudriéndose en los cubos de basura de los consumidores y minoristas, por deficientes prácticas de recolección y transporte.Los hogares consumen el 29% de la energía mundial y contribuyen al 21% de las emisiones de CO2 resultantes.</a:t>
            </a:r>
            <a:endParaRPr/>
          </a:p>
          <a:p>
            <a:pPr marL="0" lvl="0" indent="0" algn="l" rtl="0">
              <a:spcBef>
                <a:spcPts val="1600"/>
              </a:spcBef>
              <a:spcAft>
                <a:spcPts val="1600"/>
              </a:spcAft>
              <a:buNone/>
            </a:pPr>
            <a:r>
              <a:rPr lang="en"/>
              <a:t>En Chile, cada persona genera 1.2kg de basura al día, y sólo el 1% de esta se recicla.</a:t>
            </a:r>
            <a:endParaRPr/>
          </a:p>
        </p:txBody>
      </p:sp>
      <p:pic>
        <p:nvPicPr>
          <p:cNvPr id="197" name="Google Shape;197;p32"/>
          <p:cNvPicPr preferRelativeResize="0"/>
          <p:nvPr/>
        </p:nvPicPr>
        <p:blipFill>
          <a:blip r:embed="rId3">
            <a:alphaModFix/>
          </a:blip>
          <a:stretch>
            <a:fillRect/>
          </a:stretch>
        </p:blipFill>
        <p:spPr>
          <a:xfrm>
            <a:off x="152400" y="1299050"/>
            <a:ext cx="4527601" cy="2545399"/>
          </a:xfrm>
          <a:prstGeom prst="rect">
            <a:avLst/>
          </a:prstGeom>
          <a:noFill/>
          <a:ln>
            <a:noFill/>
          </a:ln>
        </p:spPr>
      </p:pic>
      <p:sp>
        <p:nvSpPr>
          <p:cNvPr id="198" name="Google Shape;198;p32"/>
          <p:cNvSpPr txBox="1">
            <a:spLocks noGrp="1"/>
          </p:cNvSpPr>
          <p:nvPr>
            <p:ph type="body" idx="2"/>
          </p:nvPr>
        </p:nvSpPr>
        <p:spPr>
          <a:xfrm>
            <a:off x="0" y="4804500"/>
            <a:ext cx="9144000" cy="3390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600"/>
              </a:spcAft>
              <a:buNone/>
            </a:pPr>
            <a:r>
              <a:rPr lang="en" sz="900"/>
              <a:t>Fuente:https://codexverde.cl/cada-chileno-produce-15-kilos-de-basura-al-dia-y-solo-el-10-recicla/#:~:text=del%20Reciclaje%202021-,Reciclaje%20de%20Chile%20en%20cifras%3A%20cada%20persona%20genera%201%2C19,solo%20el%201%25%20se%20recicla&amp;text=Este%20D%C3%ADa%20Internacional%20del%20Reciclaje,mundo%20por%20el%20Covid%2D19. </a:t>
            </a:r>
            <a:endParaRPr sz="9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13. Acción por el clima</a:t>
            </a:r>
            <a:endParaRPr/>
          </a:p>
        </p:txBody>
      </p:sp>
      <p:sp>
        <p:nvSpPr>
          <p:cNvPr id="204" name="Google Shape;204;p33"/>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El cambio climático es consecuencia de la actividad humana y está amenazando nuestra forma de vida y el futuro de nuestro planeta. Si no se controla, el cambio climático anulará muchos de los avances logrados en los últimos años en materia de desarrollo.</a:t>
            </a:r>
            <a:endParaRPr/>
          </a:p>
          <a:p>
            <a:pPr marL="0" lvl="0" indent="0" algn="l" rtl="0">
              <a:spcBef>
                <a:spcPts val="1600"/>
              </a:spcBef>
              <a:spcAft>
                <a:spcPts val="1600"/>
              </a:spcAft>
              <a:buNone/>
            </a:pPr>
            <a:r>
              <a:rPr lang="en"/>
              <a:t>Dada la actual concentración y las continuas emisiones de GEI, es probable que a finales de siglo el incremento de la temperatura mundial supere los 1.5 °C en comparación al promedio entre 1850 y 1900.</a:t>
            </a:r>
            <a:endParaRPr/>
          </a:p>
        </p:txBody>
      </p:sp>
      <p:pic>
        <p:nvPicPr>
          <p:cNvPr id="205" name="Google Shape;205;p33"/>
          <p:cNvPicPr preferRelativeResize="0"/>
          <p:nvPr/>
        </p:nvPicPr>
        <p:blipFill>
          <a:blip r:embed="rId3">
            <a:alphaModFix/>
          </a:blip>
          <a:stretch>
            <a:fillRect/>
          </a:stretch>
        </p:blipFill>
        <p:spPr>
          <a:xfrm>
            <a:off x="5087675" y="115500"/>
            <a:ext cx="3943101" cy="2772491"/>
          </a:xfrm>
          <a:prstGeom prst="rect">
            <a:avLst/>
          </a:prstGeom>
          <a:noFill/>
          <a:ln>
            <a:noFill/>
          </a:ln>
        </p:spPr>
      </p:pic>
      <p:pic>
        <p:nvPicPr>
          <p:cNvPr id="206" name="Google Shape;206;p33"/>
          <p:cNvPicPr preferRelativeResize="0"/>
          <p:nvPr/>
        </p:nvPicPr>
        <p:blipFill>
          <a:blip r:embed="rId4">
            <a:alphaModFix/>
          </a:blip>
          <a:stretch>
            <a:fillRect/>
          </a:stretch>
        </p:blipFill>
        <p:spPr>
          <a:xfrm>
            <a:off x="5087679" y="2887990"/>
            <a:ext cx="3943091" cy="221798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14. Vida submarina</a:t>
            </a:r>
            <a:endParaRPr/>
          </a:p>
        </p:txBody>
      </p:sp>
      <p:sp>
        <p:nvSpPr>
          <p:cNvPr id="212" name="Google Shape;212;p34"/>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a:t>Los océanos proporcionan recursos naturales fundamentales como alimentos, medicinas, biocombustibles y otros productos. Contribuyen a la descomposición molecular y a la eliminación de los desechos y la contaminación, y sus ecosistemas costeros actúan como amortiguadores para reducir los daños causados por las tormentas.</a:t>
            </a:r>
            <a:endParaRPr/>
          </a:p>
          <a:p>
            <a:pPr marL="0" lvl="0" indent="0" algn="l" rtl="0">
              <a:spcBef>
                <a:spcPts val="1600"/>
              </a:spcBef>
              <a:spcAft>
                <a:spcPts val="1600"/>
              </a:spcAft>
              <a:buNone/>
            </a:pPr>
            <a:r>
              <a:rPr lang="en"/>
              <a:t>Los niveles de residuos en los océanos, cada vez mayores, están teniendo un gran impacto ambiental y económico. Un 20% de los arrecifes de coral han sido destruidos y un 24% de los que quedan están en peligro inminente de desaparición por presiones humanas.</a:t>
            </a:r>
            <a:endParaRPr/>
          </a:p>
        </p:txBody>
      </p:sp>
      <p:pic>
        <p:nvPicPr>
          <p:cNvPr id="213" name="Google Shape;213;p34"/>
          <p:cNvPicPr preferRelativeResize="0"/>
          <p:nvPr/>
        </p:nvPicPr>
        <p:blipFill>
          <a:blip r:embed="rId3">
            <a:alphaModFix/>
          </a:blip>
          <a:stretch>
            <a:fillRect/>
          </a:stretch>
        </p:blipFill>
        <p:spPr>
          <a:xfrm>
            <a:off x="152400" y="1389575"/>
            <a:ext cx="4527600" cy="3018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15. Vida de ecosistemas terrestres</a:t>
            </a:r>
            <a:endParaRPr/>
          </a:p>
        </p:txBody>
      </p:sp>
      <p:sp>
        <p:nvSpPr>
          <p:cNvPr id="219" name="Google Shape;219;p3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a:t>Los bosques cubren casi el 31% de la superficie de nuestro planeta. Desde el aire que respiramos, al agua que bebemos y los alimentos que comemos, los bosques nos mantienen. Alrededor de 1.600 millones de personas dependen de los bosques para su subsistencia. La degradación de la tierra afecta directamente a casi el 75% de los pobres del mundo.</a:t>
            </a:r>
            <a:endParaRPr/>
          </a:p>
          <a:p>
            <a:pPr marL="0" lvl="0" indent="0" algn="l" rtl="0">
              <a:spcBef>
                <a:spcPts val="1600"/>
              </a:spcBef>
              <a:spcAft>
                <a:spcPts val="1600"/>
              </a:spcAft>
              <a:buNone/>
            </a:pPr>
            <a:r>
              <a:rPr lang="en"/>
              <a:t>La diversidad biológica y los servicios ecosistémicos que entregan los bosques son la base para las estrategias de adaptación al cambio climático y reducción del riesgo de desastres, ya que pueden reportar beneficios que aumentarán la resiliencia de las personas a los efectos del cambio climático.</a:t>
            </a:r>
            <a:endParaRPr/>
          </a:p>
        </p:txBody>
      </p:sp>
      <p:pic>
        <p:nvPicPr>
          <p:cNvPr id="220" name="Google Shape;220;p35"/>
          <p:cNvPicPr preferRelativeResize="0"/>
          <p:nvPr/>
        </p:nvPicPr>
        <p:blipFill>
          <a:blip r:embed="rId3">
            <a:alphaModFix/>
          </a:blip>
          <a:stretch>
            <a:fillRect/>
          </a:stretch>
        </p:blipFill>
        <p:spPr>
          <a:xfrm>
            <a:off x="4464000" y="1352025"/>
            <a:ext cx="4368300" cy="243944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16. Paz, justicia e instituciones sólidas</a:t>
            </a:r>
            <a:endParaRPr/>
          </a:p>
        </p:txBody>
      </p:sp>
      <p:sp>
        <p:nvSpPr>
          <p:cNvPr id="226" name="Google Shape;226;p36"/>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a:t>Para lograr los Objetivos de Desarrollo Sostenible son necesarias sociedades pacíficas, justas e inclusivas. La libertad para expresar las propias opiniones, en privado y en público, debe estar garantizada. Las personas deben poder participar en el proceso de adopción de las decisiones que afectan sus vidas. Las leyes y las políticas deben aplicarse sin ningún tipo de discriminación. </a:t>
            </a:r>
            <a:endParaRPr/>
          </a:p>
          <a:p>
            <a:pPr marL="0" lvl="0" indent="0" algn="l" rtl="0">
              <a:spcBef>
                <a:spcPts val="1600"/>
              </a:spcBef>
              <a:spcAft>
                <a:spcPts val="1600"/>
              </a:spcAft>
              <a:buNone/>
            </a:pPr>
            <a:r>
              <a:rPr lang="en"/>
              <a:t>Las instituciones nacionales y locales deben rendir cuentas y tienen que prestar servicios básicos a las familias y las comunidades de manera equitativa y sin necesidad de sobornos.</a:t>
            </a:r>
            <a:endParaRPr/>
          </a:p>
        </p:txBody>
      </p:sp>
      <p:pic>
        <p:nvPicPr>
          <p:cNvPr id="227" name="Google Shape;227;p36"/>
          <p:cNvPicPr preferRelativeResize="0"/>
          <p:nvPr/>
        </p:nvPicPr>
        <p:blipFill>
          <a:blip r:embed="rId3">
            <a:alphaModFix/>
          </a:blip>
          <a:stretch>
            <a:fillRect/>
          </a:stretch>
        </p:blipFill>
        <p:spPr>
          <a:xfrm>
            <a:off x="311700" y="1352257"/>
            <a:ext cx="4260300" cy="283504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17. Alianzas para lograr los objetivos</a:t>
            </a:r>
            <a:endParaRPr/>
          </a:p>
        </p:txBody>
      </p:sp>
      <p:sp>
        <p:nvSpPr>
          <p:cNvPr id="233" name="Google Shape;233;p37"/>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a:t>Todos estamos juntos en esto. La agenda, con sus 17 Objetivos de Desarrollo Sostenible, es universal e insta a todos los países, desarrollados y en desarrollo, a adoptar medidas para garantizar que nadie se quede atrás.</a:t>
            </a:r>
            <a:endParaRPr/>
          </a:p>
          <a:p>
            <a:pPr marL="0" lvl="0" indent="0" algn="l" rtl="0">
              <a:spcBef>
                <a:spcPts val="1600"/>
              </a:spcBef>
              <a:spcAft>
                <a:spcPts val="1600"/>
              </a:spcAft>
              <a:buNone/>
            </a:pPr>
            <a:r>
              <a:rPr lang="en"/>
              <a:t>Es necesario pasar rápidamente de los compromisos a la acción. Todos los países deberán elaborar regularmente exámenes de los progresos realizados, que contarán con la participación de la sociedad civil, las empresas y representantes de distintos grupos de interés.</a:t>
            </a:r>
            <a:endParaRPr/>
          </a:p>
        </p:txBody>
      </p:sp>
      <p:pic>
        <p:nvPicPr>
          <p:cNvPr id="234" name="Google Shape;234;p37"/>
          <p:cNvPicPr preferRelativeResize="0"/>
          <p:nvPr/>
        </p:nvPicPr>
        <p:blipFill>
          <a:blip r:embed="rId3">
            <a:alphaModFix/>
          </a:blip>
          <a:stretch>
            <a:fillRect/>
          </a:stretch>
        </p:blipFill>
        <p:spPr>
          <a:xfrm>
            <a:off x="4464000" y="1579400"/>
            <a:ext cx="4527600" cy="263874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8"/>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a:p>
            <a:pPr marL="0" lvl="0" indent="0" algn="ctr" rtl="0">
              <a:spcBef>
                <a:spcPts val="0"/>
              </a:spcBef>
              <a:spcAft>
                <a:spcPts val="0"/>
              </a:spcAft>
              <a:buNone/>
            </a:pPr>
            <a:r>
              <a:rPr lang="en"/>
              <a:t>Acuerdos Internacionales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Montreal 1987</a:t>
            </a:r>
            <a:endParaRPr/>
          </a:p>
        </p:txBody>
      </p:sp>
      <p:sp>
        <p:nvSpPr>
          <p:cNvPr id="245" name="Google Shape;245;p3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a:t>El objetivo principal del Protocolo de Montreal es la protección de la capa de ozono mediante la toma de medidas para controlar la producción total mundial y el consumo de sustancias que la agotan, con el objetivo final de eliminarlas, sobre la base del progreso de los conocimientos científicos e información tecnológica.</a:t>
            </a:r>
            <a:endParaRPr/>
          </a:p>
          <a:p>
            <a:pPr marL="0" lvl="0" indent="0" algn="l" rtl="0">
              <a:spcBef>
                <a:spcPts val="1600"/>
              </a:spcBef>
              <a:spcAft>
                <a:spcPts val="1600"/>
              </a:spcAft>
              <a:buNone/>
            </a:pPr>
            <a:r>
              <a:rPr lang="en"/>
              <a:t>La atención se centró inicialmente en los productos químicos con mayor potencial de agotamiento del ozono, incluidos los CFC y halones. El calendario de eliminación de los HCFC era más relajado, debido a su menor potencial de agotamiento de la capa de ozono y porque también se han utilizado como sustitutos de transición de los CFC.</a:t>
            </a:r>
            <a:endParaRPr/>
          </a:p>
        </p:txBody>
      </p:sp>
      <p:pic>
        <p:nvPicPr>
          <p:cNvPr id="246" name="Google Shape;246;p39"/>
          <p:cNvPicPr preferRelativeResize="0"/>
          <p:nvPr/>
        </p:nvPicPr>
        <p:blipFill>
          <a:blip r:embed="rId3">
            <a:alphaModFix/>
          </a:blip>
          <a:stretch>
            <a:fillRect/>
          </a:stretch>
        </p:blipFill>
        <p:spPr>
          <a:xfrm>
            <a:off x="3865325" y="152400"/>
            <a:ext cx="4838701" cy="4838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Rio de Janeiro 1992</a:t>
            </a:r>
            <a:endParaRPr/>
          </a:p>
        </p:txBody>
      </p:sp>
      <p:sp>
        <p:nvSpPr>
          <p:cNvPr id="252" name="Google Shape;252;p40"/>
          <p:cNvSpPr txBox="1">
            <a:spLocks noGrp="1"/>
          </p:cNvSpPr>
          <p:nvPr>
            <p:ph type="body" idx="1"/>
          </p:nvPr>
        </p:nvSpPr>
        <p:spPr>
          <a:xfrm>
            <a:off x="311700" y="1389600"/>
            <a:ext cx="3205800" cy="36075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
              <a:t>La Conferencia de las Naciones Unidas sobre el Medio Ambiente y el Desarrollo (CNUMAD), también conocida como la </a:t>
            </a:r>
            <a:r>
              <a:rPr lang="en" b="1"/>
              <a:t>'Cumbre para la Tierra'</a:t>
            </a:r>
            <a:r>
              <a:rPr lang="en"/>
              <a:t>, se celebró en Río de Janeiro, Brasil, del 3 al 14 de junio de 1992. La conferencia de Río de Janeiro destacó cómo los diferentes factores sociales, económicos y ambientales son interdependientes y evolucionan juntos, y cómo el éxito en un sector requiere que la acción en otros sectores se mantenga en el tiempo.</a:t>
            </a:r>
            <a:endParaRPr/>
          </a:p>
          <a:p>
            <a:pPr marL="0" lvl="0" indent="0" algn="l" rtl="0">
              <a:spcBef>
                <a:spcPts val="1600"/>
              </a:spcBef>
              <a:spcAft>
                <a:spcPts val="1600"/>
              </a:spcAft>
              <a:buNone/>
            </a:pPr>
            <a:r>
              <a:rPr lang="en"/>
              <a:t>Los otros resultados principales de esta cumbre fueron: la </a:t>
            </a:r>
            <a:r>
              <a:rPr lang="en" b="1"/>
              <a:t>Declaración de Río</a:t>
            </a:r>
            <a:r>
              <a:rPr lang="en"/>
              <a:t> y sus 27 principios universales, la </a:t>
            </a:r>
            <a:r>
              <a:rPr lang="en" b="1"/>
              <a:t>Convención Marco de las Naciones Unidas sobre el Cambio Climático</a:t>
            </a:r>
            <a:r>
              <a:rPr lang="en"/>
              <a:t> (CMNUCC), el </a:t>
            </a:r>
            <a:r>
              <a:rPr lang="en" b="1"/>
              <a:t>Convenio sobre la Diversidad Biológica</a:t>
            </a:r>
            <a:r>
              <a:rPr lang="en"/>
              <a:t>, y la </a:t>
            </a:r>
            <a:r>
              <a:rPr lang="en" b="1"/>
              <a:t>Declaración sobre los principios de la ordenación, la conservación y el desarrollo sostenible</a:t>
            </a:r>
            <a:r>
              <a:rPr lang="en"/>
              <a:t> de los bosques de todo tipo. Esta Cumbre también dio lugar a la creación de la </a:t>
            </a:r>
            <a:r>
              <a:rPr lang="en" b="1"/>
              <a:t>Comisión sobre el Desarrollo Sostenible</a:t>
            </a:r>
            <a:r>
              <a:rPr lang="en"/>
              <a:t>, la celebración de la primera conferencia mundial sobre el desarrollo sostenible de los pequeños Estados insulares en desarrollo en 1994, inició las negociaciones para el establecimiento de una </a:t>
            </a:r>
            <a:r>
              <a:rPr lang="en" b="1"/>
              <a:t>Convención sobre la lucha contra la desertificación</a:t>
            </a:r>
            <a:r>
              <a:rPr lang="en"/>
              <a:t> y un acuerdo sobre poblaciones transzonales y poblaciones de peces altamente migratorias.</a:t>
            </a:r>
            <a:endParaRPr/>
          </a:p>
        </p:txBody>
      </p:sp>
      <p:pic>
        <p:nvPicPr>
          <p:cNvPr id="253" name="Google Shape;253;p40"/>
          <p:cNvPicPr preferRelativeResize="0"/>
          <p:nvPr/>
        </p:nvPicPr>
        <p:blipFill>
          <a:blip r:embed="rId3">
            <a:alphaModFix/>
          </a:blip>
          <a:stretch>
            <a:fillRect/>
          </a:stretch>
        </p:blipFill>
        <p:spPr>
          <a:xfrm>
            <a:off x="3669900" y="718025"/>
            <a:ext cx="5321700" cy="37074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Kyoto 1997</a:t>
            </a:r>
            <a:endParaRPr/>
          </a:p>
        </p:txBody>
      </p:sp>
      <p:sp>
        <p:nvSpPr>
          <p:cNvPr id="259" name="Google Shape;259;p41"/>
          <p:cNvSpPr txBox="1">
            <a:spLocks noGrp="1"/>
          </p:cNvSpPr>
          <p:nvPr>
            <p:ph type="body" idx="1"/>
          </p:nvPr>
        </p:nvSpPr>
        <p:spPr>
          <a:xfrm>
            <a:off x="311700" y="1389600"/>
            <a:ext cx="3429000" cy="3635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a:t>El Protocolo de Kyoto fue aprobado el 11 de diciembre de 1997. Debido a un complejo proceso de ratificación, entró en vigor el 16 de febrero de 2005. Actualmente, hay 192 Partes en el Protocolo de Kyoto.</a:t>
            </a:r>
            <a:endParaRPr/>
          </a:p>
          <a:p>
            <a:pPr marL="0" lvl="0" indent="0" algn="l" rtl="0">
              <a:spcBef>
                <a:spcPts val="1600"/>
              </a:spcBef>
              <a:spcAft>
                <a:spcPts val="0"/>
              </a:spcAft>
              <a:buNone/>
            </a:pPr>
            <a:r>
              <a:rPr lang="en"/>
              <a:t>En concreto, el Protocolo de Kyoto pone en funcionamiento la </a:t>
            </a:r>
            <a:r>
              <a:rPr lang="en" b="1"/>
              <a:t>Convención Marco de las Naciones Unidas sobre el Cambio Climático</a:t>
            </a:r>
            <a:r>
              <a:rPr lang="en"/>
              <a:t> comprometiendo a los países industrializados a </a:t>
            </a:r>
            <a:r>
              <a:rPr lang="en" b="1"/>
              <a:t>limitar y reducir las emisiones de gases de efecto invernadero (GEI)</a:t>
            </a:r>
            <a:r>
              <a:rPr lang="en"/>
              <a:t> de conformidad con las metas individuales acordadas. La propia Convención sólo pide a esos países que adopten políticas y medidas de mitigación y que informen periódicamente.</a:t>
            </a:r>
            <a:endParaRPr/>
          </a:p>
          <a:p>
            <a:pPr marL="0" lvl="0" indent="0" algn="l" rtl="0">
              <a:spcBef>
                <a:spcPts val="1600"/>
              </a:spcBef>
              <a:spcAft>
                <a:spcPts val="0"/>
              </a:spcAft>
              <a:buNone/>
            </a:pPr>
            <a:r>
              <a:rPr lang="en"/>
              <a:t>El Anexo A o Anexo I tipifica las gases de efecto invernadero (GEI) y las fuentes de emisión.</a:t>
            </a:r>
            <a:endParaRPr/>
          </a:p>
          <a:p>
            <a:pPr marL="0" lvl="0" indent="0" algn="l" rtl="0">
              <a:spcBef>
                <a:spcPts val="1600"/>
              </a:spcBef>
              <a:spcAft>
                <a:spcPts val="1600"/>
              </a:spcAft>
              <a:buNone/>
            </a:pPr>
            <a:r>
              <a:rPr lang="en"/>
              <a:t>El Anexo B o Anexo II lista los países sujetos a compromisos de limitación de emisiones.</a:t>
            </a:r>
            <a:endParaRPr/>
          </a:p>
        </p:txBody>
      </p:sp>
      <p:pic>
        <p:nvPicPr>
          <p:cNvPr id="260" name="Google Shape;260;p41"/>
          <p:cNvPicPr preferRelativeResize="0"/>
          <p:nvPr/>
        </p:nvPicPr>
        <p:blipFill>
          <a:blip r:embed="rId3">
            <a:alphaModFix/>
          </a:blip>
          <a:stretch>
            <a:fillRect/>
          </a:stretch>
        </p:blipFill>
        <p:spPr>
          <a:xfrm>
            <a:off x="3983950" y="152400"/>
            <a:ext cx="4876800" cy="4552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 </a:t>
            </a:r>
            <a:endParaRPr/>
          </a:p>
          <a:p>
            <a:pPr marL="0" lvl="0" indent="0" algn="ctr" rtl="0">
              <a:spcBef>
                <a:spcPts val="0"/>
              </a:spcBef>
              <a:spcAft>
                <a:spcPts val="0"/>
              </a:spcAft>
              <a:buNone/>
            </a:pPr>
            <a:r>
              <a:rPr lang="en"/>
              <a:t>Instituciones Internacionales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París 2015</a:t>
            </a:r>
            <a:endParaRPr/>
          </a:p>
        </p:txBody>
      </p:sp>
      <p:sp>
        <p:nvSpPr>
          <p:cNvPr id="266" name="Google Shape;266;p42"/>
          <p:cNvSpPr txBox="1">
            <a:spLocks noGrp="1"/>
          </p:cNvSpPr>
          <p:nvPr>
            <p:ph type="body" idx="1"/>
          </p:nvPr>
        </p:nvSpPr>
        <p:spPr>
          <a:xfrm>
            <a:off x="311700" y="1389600"/>
            <a:ext cx="2808000" cy="36354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a:t>Para abordar el cambio climático y sus impactos negativos, los líderes mundiales en la Conferencia de las Naciones Unidas sobre el Cambio Climático (COP21), en París, realizaron un avance más el 12 de diciembre de 2015 con el histórico Acuerdo de París.</a:t>
            </a:r>
            <a:endParaRPr/>
          </a:p>
          <a:p>
            <a:pPr marL="0" lvl="0" indent="0" algn="l" rtl="0">
              <a:spcBef>
                <a:spcPts val="1600"/>
              </a:spcBef>
              <a:spcAft>
                <a:spcPts val="0"/>
              </a:spcAft>
              <a:buNone/>
            </a:pPr>
            <a:r>
              <a:rPr lang="en"/>
              <a:t>El Acuerdo establece objetivos a largo plazo como guía para todas las naciones:</a:t>
            </a:r>
            <a:endParaRPr/>
          </a:p>
          <a:p>
            <a:pPr marL="457200" lvl="0" indent="-281940" algn="l" rtl="0">
              <a:spcBef>
                <a:spcPts val="1600"/>
              </a:spcBef>
              <a:spcAft>
                <a:spcPts val="0"/>
              </a:spcAft>
              <a:buSzPct val="100000"/>
              <a:buChar char="●"/>
            </a:pPr>
            <a:r>
              <a:rPr lang="en"/>
              <a:t>Reducir sustancialmente las emisiones de gases de efecto invernadero para limitar el aumento de la temperatura global en este siglo a 2 °C y esforzarse para limitar este aumento a incluso más de tan solo el 1,5 °;</a:t>
            </a:r>
            <a:endParaRPr/>
          </a:p>
          <a:p>
            <a:pPr marL="457200" lvl="0" indent="-281940" algn="l" rtl="0">
              <a:spcBef>
                <a:spcPts val="0"/>
              </a:spcBef>
              <a:spcAft>
                <a:spcPts val="0"/>
              </a:spcAft>
              <a:buSzPct val="100000"/>
              <a:buChar char="●"/>
            </a:pPr>
            <a:r>
              <a:rPr lang="en"/>
              <a:t>Revisar los compromisos de los países cada cinco años;</a:t>
            </a:r>
            <a:endParaRPr/>
          </a:p>
          <a:p>
            <a:pPr marL="457200" lvl="0" indent="-281940" algn="l" rtl="0">
              <a:spcBef>
                <a:spcPts val="0"/>
              </a:spcBef>
              <a:spcAft>
                <a:spcPts val="0"/>
              </a:spcAft>
              <a:buSzPct val="100000"/>
              <a:buChar char="●"/>
            </a:pPr>
            <a:r>
              <a:rPr lang="en"/>
              <a:t>Ofrecer financiación a los países en desarrollo para que puedan mitigar el cambio climático, fortalecer la resiliencia y mejorar su capacidad de adaptación a los impactos del cambio climático.</a:t>
            </a:r>
            <a:endParaRPr/>
          </a:p>
        </p:txBody>
      </p:sp>
      <p:pic>
        <p:nvPicPr>
          <p:cNvPr id="267" name="Google Shape;267;p42"/>
          <p:cNvPicPr preferRelativeResize="0"/>
          <p:nvPr/>
        </p:nvPicPr>
        <p:blipFill>
          <a:blip r:embed="rId3">
            <a:alphaModFix/>
          </a:blip>
          <a:stretch>
            <a:fillRect/>
          </a:stretch>
        </p:blipFill>
        <p:spPr>
          <a:xfrm>
            <a:off x="3272100" y="665250"/>
            <a:ext cx="5719500" cy="3813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Escazú 2018</a:t>
            </a:r>
            <a:endParaRPr/>
          </a:p>
        </p:txBody>
      </p:sp>
      <p:sp>
        <p:nvSpPr>
          <p:cNvPr id="273" name="Google Shape;273;p4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a:t>Es una herramienta para la protección del medio ambiente y los derechos humanos.</a:t>
            </a:r>
            <a:endParaRPr/>
          </a:p>
          <a:p>
            <a:pPr marL="0" lvl="0" indent="0" algn="l" rtl="0">
              <a:spcBef>
                <a:spcPts val="1600"/>
              </a:spcBef>
              <a:spcAft>
                <a:spcPts val="0"/>
              </a:spcAft>
              <a:buNone/>
            </a:pPr>
            <a:r>
              <a:rPr lang="en"/>
              <a:t>Que busca garantizar: </a:t>
            </a:r>
            <a:endParaRPr/>
          </a:p>
          <a:p>
            <a:pPr marL="457200" lvl="0" indent="-276225" algn="l" rtl="0">
              <a:spcBef>
                <a:spcPts val="1600"/>
              </a:spcBef>
              <a:spcAft>
                <a:spcPts val="0"/>
              </a:spcAft>
              <a:buSzPct val="100000"/>
              <a:buChar char="●"/>
            </a:pPr>
            <a:r>
              <a:rPr lang="en"/>
              <a:t>Acceso a la Información</a:t>
            </a:r>
            <a:endParaRPr/>
          </a:p>
          <a:p>
            <a:pPr marL="457200" lvl="0" indent="-276225" algn="l" rtl="0">
              <a:spcBef>
                <a:spcPts val="0"/>
              </a:spcBef>
              <a:spcAft>
                <a:spcPts val="0"/>
              </a:spcAft>
              <a:buSzPct val="100000"/>
              <a:buChar char="●"/>
            </a:pPr>
            <a:r>
              <a:rPr lang="en"/>
              <a:t>Participación Pública </a:t>
            </a:r>
            <a:endParaRPr/>
          </a:p>
          <a:p>
            <a:pPr marL="457200" lvl="0" indent="-276225" algn="l" rtl="0">
              <a:spcBef>
                <a:spcPts val="0"/>
              </a:spcBef>
              <a:spcAft>
                <a:spcPts val="0"/>
              </a:spcAft>
              <a:buSzPct val="100000"/>
              <a:buChar char="●"/>
            </a:pPr>
            <a:r>
              <a:rPr lang="en"/>
              <a:t>Acceso a la Justicia en Asuntos Ambientales en América Latina</a:t>
            </a:r>
            <a:endParaRPr/>
          </a:p>
          <a:p>
            <a:pPr marL="0" lvl="0" indent="0" algn="l" rtl="0">
              <a:spcBef>
                <a:spcPts val="1600"/>
              </a:spcBef>
              <a:spcAft>
                <a:spcPts val="1600"/>
              </a:spcAft>
              <a:buNone/>
            </a:pPr>
            <a:r>
              <a:rPr lang="en"/>
              <a:t>Establece objetivos para que las personas puedan tener acceso a la información ambiental. Las personas pueden ser consultadas en los procesos de toma de decisiones ambientales. Las personas pueden acudir a la justicia para casos por afectaciones al ambiente. El acuerdo promueve la defensa de los derechos de las personas defensoras del medio ambiente y el respeto por los derechos de los pueblos indígenas y comunidades locales.</a:t>
            </a:r>
            <a:endParaRPr/>
          </a:p>
        </p:txBody>
      </p:sp>
      <p:pic>
        <p:nvPicPr>
          <p:cNvPr id="274" name="Google Shape;274;p43"/>
          <p:cNvPicPr preferRelativeResize="0"/>
          <p:nvPr/>
        </p:nvPicPr>
        <p:blipFill>
          <a:blip r:embed="rId3">
            <a:alphaModFix/>
          </a:blip>
          <a:stretch>
            <a:fillRect/>
          </a:stretch>
        </p:blipFill>
        <p:spPr>
          <a:xfrm>
            <a:off x="3272100" y="963138"/>
            <a:ext cx="5719501" cy="3217219"/>
          </a:xfrm>
          <a:prstGeom prst="rect">
            <a:avLst/>
          </a:prstGeom>
          <a:noFill/>
          <a:ln>
            <a:noFill/>
          </a:ln>
        </p:spPr>
      </p:pic>
      <p:sp>
        <p:nvSpPr>
          <p:cNvPr id="275" name="Google Shape;275;p43"/>
          <p:cNvSpPr txBox="1">
            <a:spLocks noGrp="1"/>
          </p:cNvSpPr>
          <p:nvPr>
            <p:ph type="body" idx="4294967295"/>
          </p:nvPr>
        </p:nvSpPr>
        <p:spPr>
          <a:xfrm>
            <a:off x="0" y="4804500"/>
            <a:ext cx="9144000" cy="3390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600"/>
              </a:spcAft>
              <a:buNone/>
            </a:pPr>
            <a:r>
              <a:rPr lang="en" sz="900"/>
              <a:t>Fuente: https://www.globalwitness.org/en/campaigns/environmental-activists/last-line-defence/#:~:text=Since%202012%2C%20Global%20Witness%20has,and%20our%20planet%20also%20increases.</a:t>
            </a:r>
            <a:endParaRPr sz="9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4"/>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a:p>
            <a:pPr marL="0" lvl="0" indent="0" algn="ctr" rtl="0">
              <a:spcBef>
                <a:spcPts val="0"/>
              </a:spcBef>
              <a:spcAft>
                <a:spcPts val="0"/>
              </a:spcAft>
              <a:buNone/>
            </a:pPr>
            <a:r>
              <a:rPr lang="en"/>
              <a:t>NDCs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5"/>
          <p:cNvSpPr txBox="1">
            <a:spLocks noGrp="1"/>
          </p:cNvSpPr>
          <p:nvPr>
            <p:ph type="title"/>
          </p:nvPr>
        </p:nvSpPr>
        <p:spPr>
          <a:xfrm>
            <a:off x="311700" y="555600"/>
            <a:ext cx="59205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Contribución Nacionalmente determinada Chile</a:t>
            </a:r>
            <a:endParaRPr/>
          </a:p>
        </p:txBody>
      </p:sp>
      <p:sp>
        <p:nvSpPr>
          <p:cNvPr id="286" name="Google Shape;286;p45"/>
          <p:cNvSpPr txBox="1">
            <a:spLocks noGrp="1"/>
          </p:cNvSpPr>
          <p:nvPr>
            <p:ph type="body" idx="1"/>
          </p:nvPr>
        </p:nvSpPr>
        <p:spPr>
          <a:xfrm>
            <a:off x="311700" y="1389600"/>
            <a:ext cx="46434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Son compromisos voluntarios de los países, tras la firma del Acuerdo de París, con el objetivo de reducir la emisión de gases de efecto invernadero.</a:t>
            </a:r>
            <a:endParaRPr/>
          </a:p>
          <a:p>
            <a:pPr marL="0" lvl="0" indent="0" algn="l" rtl="0">
              <a:spcBef>
                <a:spcPts val="1600"/>
              </a:spcBef>
              <a:spcAft>
                <a:spcPts val="0"/>
              </a:spcAft>
              <a:buNone/>
            </a:pPr>
            <a:r>
              <a:rPr lang="en"/>
              <a:t>A nivel internacional hay algunos sistemas que evalúan el nivel de compatibilidad de los compromisos de los países, con el Acuerdo de París.</a:t>
            </a:r>
            <a:endParaRPr/>
          </a:p>
          <a:p>
            <a:pPr marL="0" lvl="0" indent="0" algn="l" rtl="0">
              <a:spcBef>
                <a:spcPts val="1600"/>
              </a:spcBef>
              <a:spcAft>
                <a:spcPts val="1600"/>
              </a:spcAft>
              <a:buNone/>
            </a:pPr>
            <a:r>
              <a:rPr lang="en"/>
              <a:t>Se establecen compromisos y reporte de avance en Transición Justa y Desarrollo Sostenible, Mitigación y Adaptación al cambio climático e Implementación de medidas, incluyendo Integración y Transparencia.</a:t>
            </a:r>
            <a:endParaRPr/>
          </a:p>
        </p:txBody>
      </p:sp>
      <p:sp>
        <p:nvSpPr>
          <p:cNvPr id="287" name="Google Shape;287;p45"/>
          <p:cNvSpPr txBox="1">
            <a:spLocks noGrp="1"/>
          </p:cNvSpPr>
          <p:nvPr>
            <p:ph type="body" idx="4294967295"/>
          </p:nvPr>
        </p:nvSpPr>
        <p:spPr>
          <a:xfrm>
            <a:off x="0" y="4804500"/>
            <a:ext cx="9144000" cy="3390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600"/>
              </a:spcAft>
              <a:buNone/>
            </a:pPr>
            <a:r>
              <a:rPr lang="en" sz="900"/>
              <a:t>https://cambioclimatico.mma.gob.cl/contribucion-determinada-ndc/</a:t>
            </a:r>
            <a:endParaRPr sz="900"/>
          </a:p>
        </p:txBody>
      </p:sp>
      <p:pic>
        <p:nvPicPr>
          <p:cNvPr id="288" name="Google Shape;288;p45"/>
          <p:cNvPicPr preferRelativeResize="0"/>
          <p:nvPr/>
        </p:nvPicPr>
        <p:blipFill>
          <a:blip r:embed="rId3">
            <a:alphaModFix/>
          </a:blip>
          <a:stretch>
            <a:fillRect/>
          </a:stretch>
        </p:blipFill>
        <p:spPr>
          <a:xfrm>
            <a:off x="5030700" y="1311300"/>
            <a:ext cx="2607001" cy="3469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BA78BC-72AB-E7DE-BDFE-05B52456C59C}"/>
              </a:ext>
            </a:extLst>
          </p:cNvPr>
          <p:cNvPicPr>
            <a:picLocks noChangeAspect="1"/>
          </p:cNvPicPr>
          <p:nvPr/>
        </p:nvPicPr>
        <p:blipFill>
          <a:blip r:embed="rId2"/>
          <a:stretch>
            <a:fillRect/>
          </a:stretch>
        </p:blipFill>
        <p:spPr>
          <a:xfrm>
            <a:off x="1643609" y="763406"/>
            <a:ext cx="5856781" cy="3616687"/>
          </a:xfrm>
          <a:prstGeom prst="rect">
            <a:avLst/>
          </a:prstGeom>
        </p:spPr>
      </p:pic>
    </p:spTree>
    <p:extLst>
      <p:ext uri="{BB962C8B-B14F-4D97-AF65-F5344CB8AC3E}">
        <p14:creationId xmlns:p14="http://schemas.microsoft.com/office/powerpoint/2010/main" val="3650373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ONU</a:t>
            </a:r>
            <a:endParaRPr/>
          </a:p>
        </p:txBody>
      </p:sp>
      <p:sp>
        <p:nvSpPr>
          <p:cNvPr id="74" name="Google Shape;74;p16"/>
          <p:cNvSpPr txBox="1">
            <a:spLocks noGrp="1"/>
          </p:cNvSpPr>
          <p:nvPr>
            <p:ph type="body" idx="1"/>
          </p:nvPr>
        </p:nvSpPr>
        <p:spPr>
          <a:xfrm>
            <a:off x="311700" y="1389600"/>
            <a:ext cx="4043100" cy="31794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a:t>Cuando la Segunda Guerra Mundial estaba a punto de terminar en 1945, las naciones estaban en ruinas y el mundo quería la paz. Representantes de 50 países se reunieron en San Francisco en la Conferencia de las Naciones Unidas sobre Organización Internacional del 25 de abril al 26 de junio de 1945. Durante los siguientes dos meses, procedieron a redactar y luego firmar la Carta de la ONU, que creó una nueva organización internacional, las Naciones Unidas, que, se esperaba, evitaría otra guerra mundial como la que acababan de vivir.</a:t>
            </a:r>
            <a:endParaRPr/>
          </a:p>
          <a:p>
            <a:pPr marL="0" lvl="0" indent="0" algn="l" rtl="0">
              <a:spcBef>
                <a:spcPts val="1600"/>
              </a:spcBef>
              <a:spcAft>
                <a:spcPts val="0"/>
              </a:spcAft>
              <a:buNone/>
            </a:pPr>
            <a:r>
              <a:rPr lang="en"/>
              <a:t>Ahora, más de 75 años más tarde, las Naciones Unidas siguen trabajando para mantener la paz y la seguridad internacionales, brindar asistencia humanitaria a quienes la necesitan, proteger los derechos humanos y defender el derecho internacional.</a:t>
            </a:r>
            <a:endParaRPr/>
          </a:p>
          <a:p>
            <a:pPr marL="0" lvl="0" indent="0" algn="l" rtl="0">
              <a:spcBef>
                <a:spcPts val="1600"/>
              </a:spcBef>
              <a:spcAft>
                <a:spcPts val="1600"/>
              </a:spcAft>
              <a:buNone/>
            </a:pPr>
            <a:r>
              <a:rPr lang="en"/>
              <a:t>Al mismo tiempo, las Naciones Unidas están desempeñando una nueva labor que sus fundadores no habían previsto en 1945. La Organización se ha fijado objetivos de desarrollo sostenible para 2030, con el fin de lograr un futuro mejor y más sostenible para todos nosotros. Los Estados Miembros de la ONU también han acordado acciones climáticas para limitar el calentamiento global.</a:t>
            </a:r>
            <a:endParaRPr/>
          </a:p>
        </p:txBody>
      </p:sp>
      <p:pic>
        <p:nvPicPr>
          <p:cNvPr id="75" name="Google Shape;75;p16"/>
          <p:cNvPicPr preferRelativeResize="0"/>
          <p:nvPr/>
        </p:nvPicPr>
        <p:blipFill>
          <a:blip r:embed="rId3">
            <a:alphaModFix/>
          </a:blip>
          <a:stretch>
            <a:fillRect/>
          </a:stretch>
        </p:blipFill>
        <p:spPr>
          <a:xfrm>
            <a:off x="4354640" y="2282124"/>
            <a:ext cx="4636960" cy="755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UNFCCC</a:t>
            </a:r>
            <a:endParaRPr/>
          </a:p>
        </p:txBody>
      </p:sp>
      <p:sp>
        <p:nvSpPr>
          <p:cNvPr id="81" name="Google Shape;81;p17"/>
          <p:cNvSpPr txBox="1">
            <a:spLocks noGrp="1"/>
          </p:cNvSpPr>
          <p:nvPr>
            <p:ph type="body" idx="1"/>
          </p:nvPr>
        </p:nvSpPr>
        <p:spPr>
          <a:xfrm>
            <a:off x="311700" y="1389600"/>
            <a:ext cx="3603600" cy="3179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La secretaría de la CMNUCC (ONU Cambio Climático) se estableció en 1992 cuando los países adoptaron la Convención Marco de las Naciones Unidas sobre el Cambio Climático (CMNUCC).</a:t>
            </a:r>
            <a:endParaRPr/>
          </a:p>
          <a:p>
            <a:pPr marL="0" lvl="0" indent="0" algn="l" rtl="0">
              <a:spcBef>
                <a:spcPts val="1600"/>
              </a:spcBef>
              <a:spcAft>
                <a:spcPts val="1600"/>
              </a:spcAft>
              <a:buNone/>
            </a:pPr>
            <a:r>
              <a:rPr lang="en"/>
              <a:t>Con la posterior aprobación del Protocolo de Kioto en 1997 y del Acuerdo de París en 2015, las Partes en estos tres acuerdos han reafirmado progresivamente el papel de la secretaría como la entidad de las Naciones Unidas encargada de apoyar la respuesta mundial a la amenaza del cambio climático.</a:t>
            </a:r>
            <a:endParaRPr/>
          </a:p>
        </p:txBody>
      </p:sp>
      <p:pic>
        <p:nvPicPr>
          <p:cNvPr id="82" name="Google Shape;82;p17"/>
          <p:cNvPicPr preferRelativeResize="0"/>
          <p:nvPr/>
        </p:nvPicPr>
        <p:blipFill>
          <a:blip r:embed="rId3">
            <a:alphaModFix/>
          </a:blip>
          <a:stretch>
            <a:fillRect/>
          </a:stretch>
        </p:blipFill>
        <p:spPr>
          <a:xfrm>
            <a:off x="4131550" y="2219300"/>
            <a:ext cx="4738725" cy="1407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IPCC</a:t>
            </a:r>
            <a:endParaRPr/>
          </a:p>
        </p:txBody>
      </p:sp>
      <p:sp>
        <p:nvSpPr>
          <p:cNvPr id="88" name="Google Shape;88;p18"/>
          <p:cNvSpPr txBox="1">
            <a:spLocks noGrp="1"/>
          </p:cNvSpPr>
          <p:nvPr>
            <p:ph type="body" idx="1"/>
          </p:nvPr>
        </p:nvSpPr>
        <p:spPr>
          <a:xfrm>
            <a:off x="311700" y="1389600"/>
            <a:ext cx="3547800" cy="3179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a:t>El Grupo Intergubernamental de Expertos sobre el Cambio Climático (IPCC) fue creado en 1988 para facilitar evaluaciones integrales del estado de los conocimientos científicos, técnicos y socioeconómicos sobre el cambio climático, sus causas, posibles repercusiones y estrategias de respuesta.</a:t>
            </a:r>
            <a:endParaRPr/>
          </a:p>
          <a:p>
            <a:pPr marL="0" lvl="0" indent="0" algn="l" rtl="0">
              <a:spcBef>
                <a:spcPts val="1600"/>
              </a:spcBef>
              <a:spcAft>
                <a:spcPts val="0"/>
              </a:spcAft>
              <a:buNone/>
            </a:pPr>
            <a:r>
              <a:rPr lang="en"/>
              <a:t>Desde el inicio de su labor en 1988, el IPCC ha preparado cinco informes de evaluación que constan de varios volúmenes. Se pueden consultar en el apartado Informes. Ahora se encuentra en su sexto ciclo de evaluación.</a:t>
            </a:r>
            <a:endParaRPr/>
          </a:p>
          <a:p>
            <a:pPr marL="0" lvl="0" indent="0" algn="l" rtl="0">
              <a:spcBef>
                <a:spcPts val="1600"/>
              </a:spcBef>
              <a:spcAft>
                <a:spcPts val="0"/>
              </a:spcAft>
              <a:buNone/>
            </a:pPr>
            <a:r>
              <a:rPr lang="en"/>
              <a:t>Cuenta con tres grupos de trabajo:</a:t>
            </a:r>
            <a:endParaRPr/>
          </a:p>
          <a:p>
            <a:pPr marL="457200" lvl="0" indent="-281940" algn="l" rtl="0">
              <a:spcBef>
                <a:spcPts val="1600"/>
              </a:spcBef>
              <a:spcAft>
                <a:spcPts val="0"/>
              </a:spcAft>
              <a:buSzPct val="100000"/>
              <a:buAutoNum type="arabicPeriod"/>
            </a:pPr>
            <a:r>
              <a:rPr lang="en"/>
              <a:t>Working Group I: Base científica</a:t>
            </a:r>
            <a:endParaRPr/>
          </a:p>
          <a:p>
            <a:pPr marL="457200" lvl="0" indent="-281940" algn="l" rtl="0">
              <a:spcBef>
                <a:spcPts val="0"/>
              </a:spcBef>
              <a:spcAft>
                <a:spcPts val="0"/>
              </a:spcAft>
              <a:buSzPct val="100000"/>
              <a:buAutoNum type="arabicPeriod"/>
            </a:pPr>
            <a:r>
              <a:rPr lang="en"/>
              <a:t>Working Group II: Impactos, adaptación y vulnerabilidad</a:t>
            </a:r>
            <a:endParaRPr/>
          </a:p>
          <a:p>
            <a:pPr marL="457200" lvl="0" indent="-281940" algn="l" rtl="0">
              <a:spcBef>
                <a:spcPts val="0"/>
              </a:spcBef>
              <a:spcAft>
                <a:spcPts val="0"/>
              </a:spcAft>
              <a:buSzPct val="100000"/>
              <a:buAutoNum type="arabicPeriod"/>
            </a:pPr>
            <a:r>
              <a:rPr lang="en"/>
              <a:t>Working Group III: Mitigación del cambio climático</a:t>
            </a:r>
            <a:endParaRPr/>
          </a:p>
        </p:txBody>
      </p:sp>
      <p:pic>
        <p:nvPicPr>
          <p:cNvPr id="89" name="Google Shape;89;p18"/>
          <p:cNvPicPr preferRelativeResize="0"/>
          <p:nvPr/>
        </p:nvPicPr>
        <p:blipFill>
          <a:blip r:embed="rId3">
            <a:alphaModFix/>
          </a:blip>
          <a:stretch>
            <a:fillRect/>
          </a:stretch>
        </p:blipFill>
        <p:spPr>
          <a:xfrm>
            <a:off x="5323950" y="152400"/>
            <a:ext cx="3736448" cy="4838700"/>
          </a:xfrm>
          <a:prstGeom prst="rect">
            <a:avLst/>
          </a:prstGeom>
          <a:noFill/>
          <a:ln>
            <a:noFill/>
          </a:ln>
        </p:spPr>
      </p:pic>
      <p:sp>
        <p:nvSpPr>
          <p:cNvPr id="90" name="Google Shape;90;p18"/>
          <p:cNvSpPr txBox="1">
            <a:spLocks noGrp="1"/>
          </p:cNvSpPr>
          <p:nvPr>
            <p:ph type="body" idx="4294967295"/>
          </p:nvPr>
        </p:nvSpPr>
        <p:spPr>
          <a:xfrm>
            <a:off x="0" y="4804500"/>
            <a:ext cx="4671000" cy="3390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600"/>
              </a:spcAft>
              <a:buNone/>
            </a:pPr>
            <a:r>
              <a:rPr lang="en" sz="900"/>
              <a:t>Fuente: https://www.ipcc.ch/report/ar6/wg2/</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 </a:t>
            </a:r>
            <a:endParaRPr/>
          </a:p>
          <a:p>
            <a:pPr marL="0" lvl="0" indent="0" algn="ctr" rtl="0">
              <a:spcBef>
                <a:spcPts val="0"/>
              </a:spcBef>
              <a:spcAft>
                <a:spcPts val="0"/>
              </a:spcAft>
              <a:buNone/>
            </a:pPr>
            <a:r>
              <a:rPr lang="en"/>
              <a:t>ODS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Objetivos de desarrollo sostenible 2030</a:t>
            </a:r>
            <a:endParaRPr/>
          </a:p>
        </p:txBody>
      </p:sp>
      <p:sp>
        <p:nvSpPr>
          <p:cNvPr id="101" name="Google Shape;101;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El 25 de septiembre de 2015, los líderes mundiales adoptaron un conjunto de objetivos globales para erradicar la pobreza, proteger el planeta y asegurar la prosperidad para todos como parte de una nueva agenda de desarrollo sostenible. Cada objetivo tiene metas específicas que deben alcanzarse al 2030.</a:t>
            </a:r>
            <a:endParaRPr/>
          </a:p>
        </p:txBody>
      </p:sp>
      <p:pic>
        <p:nvPicPr>
          <p:cNvPr id="102" name="Google Shape;102;p20"/>
          <p:cNvPicPr preferRelativeResize="0"/>
          <p:nvPr/>
        </p:nvPicPr>
        <p:blipFill>
          <a:blip r:embed="rId3">
            <a:alphaModFix/>
          </a:blip>
          <a:stretch>
            <a:fillRect/>
          </a:stretch>
        </p:blipFill>
        <p:spPr>
          <a:xfrm>
            <a:off x="3349896" y="1311300"/>
            <a:ext cx="5558026" cy="660875"/>
          </a:xfrm>
          <a:prstGeom prst="rect">
            <a:avLst/>
          </a:prstGeom>
          <a:noFill/>
          <a:ln>
            <a:noFill/>
          </a:ln>
        </p:spPr>
      </p:pic>
      <p:pic>
        <p:nvPicPr>
          <p:cNvPr id="103" name="Google Shape;103;p20"/>
          <p:cNvPicPr preferRelativeResize="0"/>
          <p:nvPr/>
        </p:nvPicPr>
        <p:blipFill>
          <a:blip r:embed="rId4">
            <a:alphaModFix/>
          </a:blip>
          <a:stretch>
            <a:fillRect/>
          </a:stretch>
        </p:blipFill>
        <p:spPr>
          <a:xfrm>
            <a:off x="3272100" y="2124575"/>
            <a:ext cx="5701057" cy="2866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Fin de la pobreza</a:t>
            </a:r>
            <a:endParaRPr/>
          </a:p>
        </p:txBody>
      </p:sp>
      <p:sp>
        <p:nvSpPr>
          <p:cNvPr id="109" name="Google Shape;109;p21"/>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a:t>Como seres humanos, nuestro bienestar está vinculado al de las demás personas. El aumento de la desigualdad es perjudicial para el crecimiento económico y socava la cohesión social, lo que incrementa las tensiones políticas y sociales y, en algunos casos, impulsa la inestabilidad y los conflictos.</a:t>
            </a:r>
            <a:endParaRPr/>
          </a:p>
          <a:p>
            <a:pPr marL="0" lvl="0" indent="0" algn="l" rtl="0">
              <a:spcBef>
                <a:spcPts val="1600"/>
              </a:spcBef>
              <a:spcAft>
                <a:spcPts val="1600"/>
              </a:spcAft>
              <a:buNone/>
            </a:pPr>
            <a:r>
              <a:rPr lang="en"/>
              <a:t>Actualmente hay 30 millones de niños que crecen pobres en los países más ricos del mundo. Más de 700 millones de personas siguen viviendo en condiciones de pobreza extrema y luchan para satisfacer sus necesidades más básicas, como la salud, la educación y el acceso a agua y saneamiento.</a:t>
            </a:r>
            <a:endParaRPr/>
          </a:p>
        </p:txBody>
      </p:sp>
      <p:pic>
        <p:nvPicPr>
          <p:cNvPr id="110" name="Google Shape;110;p21"/>
          <p:cNvPicPr preferRelativeResize="0"/>
          <p:nvPr/>
        </p:nvPicPr>
        <p:blipFill>
          <a:blip r:embed="rId3">
            <a:alphaModFix/>
          </a:blip>
          <a:stretch>
            <a:fillRect/>
          </a:stretch>
        </p:blipFill>
        <p:spPr>
          <a:xfrm>
            <a:off x="4572000" y="1228675"/>
            <a:ext cx="4260300" cy="2404034"/>
          </a:xfrm>
          <a:prstGeom prst="rect">
            <a:avLst/>
          </a:prstGeom>
          <a:noFill/>
          <a:ln>
            <a:noFill/>
          </a:ln>
        </p:spPr>
      </p:pic>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3337</Words>
  <Application>Microsoft Office PowerPoint</Application>
  <PresentationFormat>On-screen Show (16:9)</PresentationFormat>
  <Paragraphs>122</Paragraphs>
  <Slides>34</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Amatic SC</vt:lpstr>
      <vt:lpstr>Source Code Pro</vt:lpstr>
      <vt:lpstr>Arial</vt:lpstr>
      <vt:lpstr>Beach Day</vt:lpstr>
      <vt:lpstr>Ingeniería y Desarrollo Sostenible</vt:lpstr>
      <vt:lpstr>Contenidos</vt:lpstr>
      <vt:lpstr>1.  Instituciones Internacionales</vt:lpstr>
      <vt:lpstr>ONU</vt:lpstr>
      <vt:lpstr>UNFCCC</vt:lpstr>
      <vt:lpstr>IPCC</vt:lpstr>
      <vt:lpstr>2.  ODS</vt:lpstr>
      <vt:lpstr>Objetivos de desarrollo sostenible 2030</vt:lpstr>
      <vt:lpstr>1. Fin de la pobreza</vt:lpstr>
      <vt:lpstr>2. Hambre Cero</vt:lpstr>
      <vt:lpstr>3. Salud y bienestar</vt:lpstr>
      <vt:lpstr>4. Educación de calidad</vt:lpstr>
      <vt:lpstr>5. Igualdad de género</vt:lpstr>
      <vt:lpstr>6. Agua limpia y saneamiento</vt:lpstr>
      <vt:lpstr>7. Energía Asequible y no contaminante</vt:lpstr>
      <vt:lpstr>8. Trabajo decente y crecimiento económico</vt:lpstr>
      <vt:lpstr>9. Industria, innovación e infraestructura</vt:lpstr>
      <vt:lpstr>10. Reducción de desigualdades</vt:lpstr>
      <vt:lpstr>11. Ciudades y comunidades sostenibles</vt:lpstr>
      <vt:lpstr>12. Producción y consumo responsable</vt:lpstr>
      <vt:lpstr>13. Acción por el clima</vt:lpstr>
      <vt:lpstr>14. Vida submarina</vt:lpstr>
      <vt:lpstr>15. Vida de ecosistemas terrestres</vt:lpstr>
      <vt:lpstr>16. Paz, justicia e instituciones sólidas</vt:lpstr>
      <vt:lpstr>17. Alianzas para lograr los objetivos</vt:lpstr>
      <vt:lpstr>3. Acuerdos Internacionales</vt:lpstr>
      <vt:lpstr>Montreal 1987</vt:lpstr>
      <vt:lpstr>Rio de Janeiro 1992</vt:lpstr>
      <vt:lpstr>Kyoto 1997</vt:lpstr>
      <vt:lpstr>París 2015</vt:lpstr>
      <vt:lpstr>Escazú 2018</vt:lpstr>
      <vt:lpstr>4. NDCs</vt:lpstr>
      <vt:lpstr>Contribución Nacionalmente determinada Chile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Ingeniería y Desarrollo Sostenible</dc:title>
  <cp:lastModifiedBy>Rafael Quezada Gaete</cp:lastModifiedBy>
  <cp:revision>1</cp:revision>
  <dcterms:modified xsi:type="dcterms:W3CDTF">2023-04-13T01:03:13Z</dcterms:modified>
</cp:coreProperties>
</file>